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1"/>
  </p:notesMasterIdLst>
  <p:handoutMasterIdLst>
    <p:handoutMasterId r:id="rId12"/>
  </p:handoutMasterIdLst>
  <p:sldIdLst>
    <p:sldId id="368" r:id="rId2"/>
    <p:sldId id="386" r:id="rId3"/>
    <p:sldId id="392" r:id="rId4"/>
    <p:sldId id="384" r:id="rId5"/>
    <p:sldId id="393" r:id="rId6"/>
    <p:sldId id="394" r:id="rId7"/>
    <p:sldId id="391" r:id="rId8"/>
    <p:sldId id="389" r:id="rId9"/>
    <p:sldId id="38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00"/>
    <a:srgbClr val="FFFFFF"/>
    <a:srgbClr val="0033CC"/>
    <a:srgbClr val="FFFFCC"/>
    <a:srgbClr val="CCECFF"/>
    <a:srgbClr val="66CCFF"/>
    <a:srgbClr val="3399FF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redný štý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mavý štý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štýl 2 - zvýraznenie 5/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2" autoAdjust="0"/>
    <p:restoredTop sz="94688" autoAdjust="0"/>
  </p:normalViewPr>
  <p:slideViewPr>
    <p:cSldViewPr>
      <p:cViewPr>
        <p:scale>
          <a:sx n="120" d="100"/>
          <a:sy n="120" d="100"/>
        </p:scale>
        <p:origin x="-9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70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E67C020-2B10-43D5-83A7-4FF355B83A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38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Kliknite sem a upravte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265C121-F07D-436B-92F2-6CCB590662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237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5C121-F07D-436B-92F2-6CCB5906623A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00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pic>
          <p:nvPicPr>
            <p:cNvPr id="3077" name="Picture 5"/>
            <p:cNvPicPr>
              <a:picLocks noChangeArrowheads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altLang="sk-SK" noProof="0"/>
              <a:t>Upravte štýly predlohy textu</a:t>
            </a:r>
            <a:endParaRPr lang="cs-CZ" altLang="sk-SK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sk-SK" altLang="sk-SK" noProof="0"/>
              <a:t>Upravte štýl predlohy podnadpisov</a:t>
            </a:r>
            <a:endParaRPr lang="cs-CZ" altLang="sk-SK" noProof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EEEE-DC21-44EA-8B80-30B89490B2B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3B73705-E668-4026-BC0D-D02963E01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0" y="1628775"/>
            <a:ext cx="1828800" cy="222885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2D4B-F795-44CA-A63F-7AB299EBC1E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31158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0473-DFFE-474E-BD8B-D6C0B5319AF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5187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F931-355A-4AE9-8273-CF64CDE421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7F7CEA1C-5634-45B8-83ED-7EE31D04E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672"/>
            <a:ext cx="1143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266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CE8F-31CB-47D0-BAC2-AB4EB21E2F5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2BF014F7-2144-49C6-B21C-29473892E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47" y="476672"/>
            <a:ext cx="114614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493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9B70-5963-42C3-BDDC-33E812856BF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8FB88FB6-DE37-493A-92AF-01D12D657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672"/>
            <a:ext cx="1143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8345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504A-477C-40B1-806D-9A5E87FBEDC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48540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0A32-EACF-4F3F-83ED-D78B9C9D7C2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76394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1685-FE1E-4C3D-9EF0-FD3F7F44538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17496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22AF-4484-4419-97B6-52CF1AB9378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41212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Ak chcete </a:t>
            </a:r>
            <a:r>
              <a:rPr lang="sk-SK"/>
              <a:t>pridať obrázok. </a:t>
            </a:r>
            <a:r>
              <a:rPr lang="sk-SK" dirty="0"/>
              <a:t>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5C2B-FA0E-4984-BF12-EEE7AF78E7C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14804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B0717D-C7F7-4B0C-92D6-9AAB242915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zo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6639" y="5949280"/>
            <a:ext cx="7227361" cy="678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GB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Filčák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sk-SK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Prognostický ústav </a:t>
            </a:r>
            <a:r>
              <a:rPr lang="en-GB" sz="1200" dirty="0"/>
              <a:t>⎮</a:t>
            </a:r>
            <a:r>
              <a:rPr lang="en-GB" sz="2000" dirty="0"/>
              <a:t> </a:t>
            </a:r>
            <a:r>
              <a:rPr lang="sk-SK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akadémia vied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Ã½sledok vyhÄ¾adÃ¡vania obrÃ¡zkov pre dopyt mars venus inves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835696" y="160338"/>
            <a:ext cx="7416825" cy="1368152"/>
          </a:xfrm>
          <a:noFill/>
        </p:spPr>
        <p:txBody>
          <a:bodyPr/>
          <a:lstStyle/>
          <a:p>
            <a:pPr algn="ctr"/>
            <a:r>
              <a:rPr 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Životné prostredie, infraštruktúrne projekty a dopady na regionálnu kohéziu</a:t>
            </a:r>
            <a:endParaRPr lang="sk-SK" sz="2800" i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8A255A-3070-E548-AF4C-993A2D68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32974"/>
            <a:ext cx="5087104" cy="3368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101DD6-37DF-4E4B-8E5E-7296D169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011" y="1844824"/>
            <a:ext cx="4475989" cy="3356992"/>
          </a:xfrm>
          <a:prstGeom prst="rect">
            <a:avLst/>
          </a:prstGeom>
        </p:spPr>
      </p:pic>
      <p:pic>
        <p:nvPicPr>
          <p:cNvPr id="1026" name="Obrázok 1" descr="cid:image002.png@01D167F4.E498B7F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6727"/>
            <a:ext cx="1476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ok 5" descr="cid:image004.jpg@01D1640B.BC543C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" y="960484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256F8-1E6B-9E4C-A4DF-3251BC0A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Východiská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2471C-9E27-9344-930B-2915CA78A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7889304" cy="44958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Kvantitatívna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vybraného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mikro-regiónu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doplnená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kvalitatívnym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výskumom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Prípadová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štúdia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Bodva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Hodnotiace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sk-SK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 je dopad environmentálnej infraštruktúry na sociálny a ekonomický rozvoj </a:t>
            </a:r>
            <a:r>
              <a:rPr lang="sk-SK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sk-SK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-regiónu?</a:t>
            </a: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Aké faktory vplývali pozitívne/negatívne na vytváranie štrukturálnych predpokladov pre rozvoj ďalších oblastí hlavného strategického cieľa Slovenskej republiky?</a:t>
            </a: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Aké budúce investície by mohli fondy EÚ v regióne podporiť a čo by mali byť priority pre prípravu nasledujúceho programového obdobia po roku 2020? </a:t>
            </a: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77313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256F8-1E6B-9E4C-A4DF-3251BC0A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73D1EE2F-304F-47A3-8C4A-A62BF641D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576" y="2095348"/>
            <a:ext cx="5755123" cy="350550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45A7BBB-D649-45E8-93DD-6AC87B03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429000"/>
            <a:ext cx="404199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28810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b="1" dirty="0" err="1">
                <a:solidFill>
                  <a:srgbClr val="FF0000"/>
                </a:solidFill>
              </a:rPr>
              <a:t>Východiská</a:t>
            </a:r>
            <a:r>
              <a:rPr lang="en-GB" sz="3600" b="1" dirty="0">
                <a:solidFill>
                  <a:srgbClr val="FF0000"/>
                </a:solidFill>
              </a:rPr>
              <a:t> a </a:t>
            </a:r>
            <a:r>
              <a:rPr lang="en-GB" sz="3600" b="1" dirty="0" err="1">
                <a:solidFill>
                  <a:srgbClr val="FF0000"/>
                </a:solidFill>
              </a:rPr>
              <a:t>metodika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3" name="Obdĺžnik 2"/>
          <p:cNvSpPr/>
          <p:nvPr/>
        </p:nvSpPr>
        <p:spPr>
          <a:xfrm>
            <a:off x="1187624" y="1340768"/>
            <a:ext cx="74591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Hlavnou investíciou v oblasti životného prostredia bol v </a:t>
            </a:r>
            <a:r>
              <a:rPr lang="sk-SK" dirty="0" err="1">
                <a:solidFill>
                  <a:srgbClr val="000000"/>
                </a:solidFill>
              </a:rPr>
              <a:t>mikro</a:t>
            </a:r>
            <a:r>
              <a:rPr lang="sk-SK" dirty="0">
                <a:solidFill>
                  <a:srgbClr val="000000"/>
                </a:solidFill>
              </a:rPr>
              <a:t>-regióne projekt Kohézneho fondu a Operačného programu Životné prostredie. Prioritná os 1 (Ochrana a racionálne využívanie vôd, cieľ Konvergencia), projekt s názvom: </a:t>
            </a:r>
            <a:r>
              <a:rPr lang="sk-SK" i="1" dirty="0">
                <a:solidFill>
                  <a:srgbClr val="000000"/>
                </a:solidFill>
              </a:rPr>
              <a:t>Zásobovanie pitnou vodou a </a:t>
            </a:r>
            <a:r>
              <a:rPr lang="sk-SK" i="1" dirty="0" err="1">
                <a:solidFill>
                  <a:srgbClr val="000000"/>
                </a:solidFill>
              </a:rPr>
              <a:t>odkanalizovanie</a:t>
            </a:r>
            <a:r>
              <a:rPr lang="sk-SK" i="1" dirty="0">
                <a:solidFill>
                  <a:srgbClr val="000000"/>
                </a:solidFill>
              </a:rPr>
              <a:t> obcí v mikroregióne Bodva.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Ďalšie projekty v oblasti životného </a:t>
            </a:r>
            <a:r>
              <a:rPr lang="sk-SK" dirty="0" err="1">
                <a:solidFill>
                  <a:srgbClr val="000000"/>
                </a:solidFill>
              </a:rPr>
              <a:t>prostrdia</a:t>
            </a:r>
            <a:r>
              <a:rPr lang="sk-SK" dirty="0">
                <a:solidFill>
                  <a:srgbClr val="000000"/>
                </a:solidFill>
              </a:rPr>
              <a:t> sa zameriavali na  OP ŽP a ROP  (PO2 Ochrana pred povodňami, PO3 Ochrana ovzdušia a minimalizácia nepriaznivých vplyvov, PO4 odpadové hospodárstvo , projekty infraštruktúry vzdelávania, regenerácie sídiel).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V povodí Bodvy existuje 9 monitorovacích staníc kvality povrchovej, z ktorých 6 vykazovalo v období rokov 2009 – 2012  prekročenie noriem. Hodnotenie zaznamenalo rámci Slovenska  najnepriaznivejší stav je v čiastkovom povodí Bodvy kde 18,2 % dĺžky nedosiahlo dobrý chemický stav.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Podľa zoznamu oblasti riadenia kvality ovzdušia v roku 2015 bola časť územia </a:t>
            </a:r>
            <a:r>
              <a:rPr lang="sk-SK" dirty="0" err="1">
                <a:solidFill>
                  <a:srgbClr val="000000"/>
                </a:solidFill>
              </a:rPr>
              <a:t>mikro</a:t>
            </a:r>
            <a:r>
              <a:rPr lang="sk-SK" dirty="0">
                <a:solidFill>
                  <a:srgbClr val="000000"/>
                </a:solidFill>
              </a:rPr>
              <a:t>-regiónu Bodva zahrnutá medzi vymedzené oblasti riadenia kvality ovzdušia (územie č. 2). Najväčšie problémy vykazujú hodnoty v obci Veľká Ida, ktorá leží na hranici košických oceliarní US STEEL.</a:t>
            </a:r>
          </a:p>
          <a:p>
            <a:pPr lvl="0" algn="just"/>
            <a:endParaRPr lang="sk-SK" dirty="0">
              <a:solidFill>
                <a:srgbClr val="000000"/>
              </a:solidFill>
            </a:endParaRPr>
          </a:p>
          <a:p>
            <a:pPr lvl="0" algn="just"/>
            <a:endParaRPr lang="sk-SK" dirty="0">
              <a:solidFill>
                <a:srgbClr val="000000"/>
              </a:solidFill>
            </a:endParaRPr>
          </a:p>
          <a:p>
            <a:pPr lvl="0" algn="just"/>
            <a:r>
              <a:rPr lang="sk-SK" b="1" dirty="0">
                <a:solidFill>
                  <a:srgbClr val="000000"/>
                </a:solidFill>
              </a:rPr>
              <a:t>Dve roviny možných prístupov k hodnoteniu: Prvou je hodnotenie zmien v ukazovateľoch kvality samotného  životného prostredia a druhou sú zmeny v ukazovateľoch kvality života obyvateľov, ktoré s investíciami súvisia. </a:t>
            </a:r>
          </a:p>
          <a:p>
            <a:pPr lvl="0" algn="just"/>
            <a:r>
              <a:rPr lang="sk-SK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01944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E23C0AC-F616-4294-BD5F-FE511BFAD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71" y="1340768"/>
            <a:ext cx="7254869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3029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9E9A9431-70D6-4FFC-9813-B8F2C9289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94" y="1420194"/>
            <a:ext cx="770601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08369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008CA-7BEC-F44D-8652-1BE7DCD5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Závery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A2D9A-3839-B54E-A907-754EDF89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Kvalitatívny výskum efektov investícií do environmentálnej infraštruktúry indikuje niekoľko záverov, ktoré môžu byť využité pri ďalšom plánovaní  a implementácií politík súdržnosti. 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dôležité sa ukazuje analyzovať celý kontext implementácie a dopadov investícií. V prípade životného prostredia je to pomerne komplikovaná otázka, keďže sa tu zameriavame na zlepšenie štrukturálnych podmienok a hlavne sekundárne efekty ako je kvalita života, atraktivita regiónu, mesta, dediny, prípadne ako sa štrukturálne podmienky prejavujú v celkových ekonomických ukazovateľoch.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Polarizácia a rozloženie priestoru v zmysle centrum–periféria a vytvorenie menej úspešných alebo periférnych regiónov je skutočnosťou, ktorá vychádza z rozdielnych ekonomických, prírodných a sociálnych podmienok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podľa základných programových dokumentov bolo cieľom investícii do environmentálnej infraštruktúry priblížiť krajinu k priemeru EÚ – 15, tak zvýšené percento pripojenia na vodu a kanalizáciu, ktoré v skúmaných mestách a  dedinách dosahuje 85 percentné a vyššie pokrytie k tomu cieľa napomohlo.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Investície ale majú najväčší efekt v území, ktoré má dobrú dostupnosť regionálnych centier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35634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Odporúčania: politika súdržnosti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3" name="Obdĺžnik 2"/>
          <p:cNvSpPr/>
          <p:nvPr/>
        </p:nvSpPr>
        <p:spPr>
          <a:xfrm>
            <a:off x="1331640" y="1082137"/>
            <a:ext cx="745911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</a:rPr>
              <a:t>Dôležitým aspektom bude plánovať budúce investície aj s prihliadnutím na demografické trendy a rozvojový potenciál daného mesta alebo dediny.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</a:rPr>
              <a:t>Pri uvažovaní o ďalších investíciách je treba zvažovať ekonomiku nákladov na stavbu a prevádzku ČOV, kanálov a vodovodov. V prípade menších obcí, prípadne MRK to nemusí byť ekonomicky výhodné a bolo by potrebné zvážiť  alternatívne riešenia, ako napríklad  koreňové ČOV, prípadne individuálne riešenia na čistenia odpadových vôd malými zariadeniami na úrovni domácnosti, kde v ostatnom čase vidieť rýchly technologický pokrok.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sk-SK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</a:rPr>
              <a:t>Je potrebné posilniť mobilizačný efekt lokálnych investícií do životného prostredia pre udržanie a zlepšenie populačnej dynamiky. Ako ukazuje príklad Bodvy, územia v blízkosti pólov rastu majú pomerne dobrý rozvojový potenciál a v prípade koordinácie investícií do zlepšenia kvality životného prostredia (do budúcnosti hlavne kvality ovzdušia) a zlepšovaním ochrany prírody a krajiny ako prírodného kapitálu umožňujúceho rozvoj turistického priemyslu je možné vytvoriť symbiózu medzi pólom rastu a jeho okolím.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</a:rPr>
              <a:t>Súmestie Košice-Prešov má potenciál byť regionálnym generátorom rastu a (ako ukazuje napríklad analógia s Brnom v Českej republike), môže sa stať pri cielených investíciách po Bratislave druhým centrom rozvoja  a vytvárať makro-ekonomickú stabilitu celého východného Slovenska. </a:t>
            </a:r>
          </a:p>
          <a:p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6775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Odporúčania: politika súdržnosti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3" name="Obdĺžnik 2"/>
          <p:cNvSpPr/>
          <p:nvPr/>
        </p:nvSpPr>
        <p:spPr>
          <a:xfrm>
            <a:off x="1331640" y="1082137"/>
            <a:ext cx="74591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Projekty v oblasti životného prostredia sú spojené so sieťovaním a spoluprácou viacerých obcí a posilňujú regionálnu spoluprácu a vytvorenie funkčných MAS v programovom období 2014-2020 môže mať akceleračný potenciál. V hodnotení prebiehajúceho programového obdobia je to jedna z oblastí, kde by sa mali zamerať budúce </a:t>
            </a:r>
            <a:r>
              <a:rPr lang="sk-SK" dirty="0" err="1">
                <a:solidFill>
                  <a:srgbClr val="000000"/>
                </a:solidFill>
              </a:rPr>
              <a:t>evaluácie</a:t>
            </a:r>
            <a:r>
              <a:rPr lang="sk-SK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sk-SK" dirty="0">
                <a:solidFill>
                  <a:srgbClr val="000000"/>
                </a:solidFill>
              </a:rPr>
              <a:t> 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V prípade environmentálnej infraštruktúry ako je voda/kanalizácia je dôležité kombinovať výstavbu s ďalšími opatreniami zameranými na sociálnu inklúziu inak bude pretrvávať problém s pripojovaním. 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sk-SK" dirty="0">
              <a:solidFill>
                <a:srgbClr val="000000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Pripravovaný zákon o povinnom pripojení ku kanalizácii (ak je táto dostupná) určite zvýši percento pripojenia, ale môže následne skončiť zadlžovaním domácností. Prípadne sa bude v prípade spotreby vody vytvárať problém ekonomiky z rozsahu, kde už dnes vidíme, že extrémne nízka spotreba nízko-príjmových domácností na úrovni 40 litrov osoba/deň môže ešte klesnúť a rozširovať sa, čo ohrozuje celý ekonomický model prevádzky tejto infraštruktúry. Jedným z opatrení by bolo povoľovať takéto investície len na základe </a:t>
            </a:r>
            <a:r>
              <a:rPr lang="sk-SK" dirty="0" err="1">
                <a:solidFill>
                  <a:srgbClr val="000000"/>
                </a:solidFill>
              </a:rPr>
              <a:t>socio</a:t>
            </a:r>
            <a:r>
              <a:rPr lang="sk-SK" dirty="0">
                <a:solidFill>
                  <a:srgbClr val="000000"/>
                </a:solidFill>
              </a:rPr>
              <a:t>-ekonomickej a demografickej  analýzy s využitím modelov výpočtu ekonomickej návratnosti investícií. </a:t>
            </a:r>
          </a:p>
          <a:p>
            <a:pPr algn="just"/>
            <a:r>
              <a:rPr lang="sk-SK" dirty="0">
                <a:solidFill>
                  <a:srgbClr val="000000"/>
                </a:solidFill>
              </a:rPr>
              <a:t> 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dirty="0">
                <a:solidFill>
                  <a:srgbClr val="000000"/>
                </a:solidFill>
              </a:rPr>
              <a:t>V niektorých mestách/obciach zostáva posledný nerealizovaný potenciál ďalších investícií do vodárenskej a kanalizačnej  infraštruktúry  v pripojení MRK. Investície by tu mali byť koordinované s prípravou strategických rozhodnutí aké bude plánované dlhodobé riešenie týchto lokalít. </a:t>
            </a:r>
          </a:p>
          <a:p>
            <a:r>
              <a:rPr lang="sk-SK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5437016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Zámek a klíč">
  <a:themeElements>
    <a:clrScheme name="Zelenožl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mek a klíč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k-SK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k-SK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Zámek a klíč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mek a klíč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mek a klíč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Dlhodobé aspekty investovania</Template>
  <TotalTime>5898</TotalTime>
  <Words>134</Words>
  <Application>Microsoft Office PowerPoint</Application>
  <PresentationFormat>Prezentácia na obrazovke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Zámek a klíč</vt:lpstr>
      <vt:lpstr>Životné prostredie, infraštruktúrne projekty a dopady na regionálnu kohéziu</vt:lpstr>
      <vt:lpstr>Východiská a metodika </vt:lpstr>
      <vt:lpstr>Prezentácia programu PowerPoint</vt:lpstr>
      <vt:lpstr>Východiská a metodika </vt:lpstr>
      <vt:lpstr>Prezentácia programu PowerPoint</vt:lpstr>
      <vt:lpstr>Prezentácia programu PowerPoint</vt:lpstr>
      <vt:lpstr>Závery</vt:lpstr>
      <vt:lpstr>Odporúčania: politika súdržnosti</vt:lpstr>
      <vt:lpstr>Odporúčania: politika súdržnosti</vt:lpstr>
    </vt:vector>
  </TitlesOfParts>
  <Company>PgU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Vedecký projekt</dc:title>
  <dc:creator>Vladimir Balaz</dc:creator>
  <cp:lastModifiedBy>Kubík Andrej</cp:lastModifiedBy>
  <cp:revision>513</cp:revision>
  <dcterms:created xsi:type="dcterms:W3CDTF">2008-03-24T16:25:58Z</dcterms:created>
  <dcterms:modified xsi:type="dcterms:W3CDTF">2018-10-01T11:41:36Z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TC010183731051</vt:lpwstr>
  </property>
</Properties>
</file>